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1" r:id="rId3"/>
    <p:sldId id="256" r:id="rId4"/>
    <p:sldId id="259" r:id="rId5"/>
    <p:sldId id="260" r:id="rId6"/>
    <p:sldId id="258" r:id="rId7"/>
    <p:sldId id="257" r:id="rId8"/>
    <p:sldId id="262" r:id="rId9"/>
    <p:sldId id="265" r:id="rId10"/>
    <p:sldId id="266" r:id="rId11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64"/>
    <p:restoredTop sz="94689"/>
  </p:normalViewPr>
  <p:slideViewPr>
    <p:cSldViewPr snapToGrid="0" snapToObjects="1">
      <p:cViewPr varScale="1">
        <p:scale>
          <a:sx n="127" d="100"/>
          <a:sy n="127" d="100"/>
        </p:scale>
        <p:origin x="148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2071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1436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2540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998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4440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987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63189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122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2919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10398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84224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99CB4-8F7E-C844-A0C5-E648710B1785}" type="datetimeFigureOut">
              <a:rPr lang="es-ES" smtClean="0"/>
              <a:t>23/4/20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08780-C295-7842-B2E8-1B9F1532715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2741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bioteoria.wordpress.com/2016/02/27/cascadas-troficas/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oyalsocietypublishing.org/doi/full/10.1098/rsif.2018.0327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abc.net.au/news/science/2018-07-07/culling-dingoes-changes-landscape/993828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ellowstonepark.com/things-to-do/wolf-reintroduction-changes-ecosystem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sciencedirect.com/science/article/pii/S0006320711004046?via=ihub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twitter.com/IPBES/status/1219582337299685376?s=20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D87616-ECA7-1240-879F-39AED54879E1}"/>
              </a:ext>
            </a:extLst>
          </p:cNvPr>
          <p:cNvSpPr txBox="1"/>
          <p:nvPr/>
        </p:nvSpPr>
        <p:spPr>
          <a:xfrm>
            <a:off x="662151" y="451945"/>
            <a:ext cx="29038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000" b="1" dirty="0"/>
              <a:t>Cascadas tróficas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51E0B4-6A11-F84C-80A3-54404C0BC2A5}"/>
              </a:ext>
            </a:extLst>
          </p:cNvPr>
          <p:cNvSpPr txBox="1"/>
          <p:nvPr/>
        </p:nvSpPr>
        <p:spPr>
          <a:xfrm>
            <a:off x="662151" y="1145628"/>
            <a:ext cx="77040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Modificación sustancial de las poblaciones de herbívoros y de plantas, e incluso de la geomorfología de una zona, como consecuencia de variaciones en las poblaciones de depredadores “apicales”</a:t>
            </a:r>
          </a:p>
        </p:txBody>
      </p:sp>
      <p:sp>
        <p:nvSpPr>
          <p:cNvPr id="4" name="Rectangle 3">
            <a:hlinkClick r:id="rId2"/>
            <a:extLst>
              <a:ext uri="{FF2B5EF4-FFF2-40B4-BE49-F238E27FC236}">
                <a16:creationId xmlns:a16="http://schemas.microsoft.com/office/drawing/2014/main" id="{A3F48004-120B-7E47-8B8C-28234C542C7E}"/>
              </a:ext>
            </a:extLst>
          </p:cNvPr>
          <p:cNvSpPr/>
          <p:nvPr/>
        </p:nvSpPr>
        <p:spPr>
          <a:xfrm>
            <a:off x="893379" y="5418111"/>
            <a:ext cx="70314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ES" dirty="0">
                <a:hlinkClick r:id="rId2"/>
              </a:rPr>
              <a:t>https://bioteoria.wordpress.com/2016/02/27/cascadas-troficas/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3680159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ure 1.">
            <a:extLst>
              <a:ext uri="{FF2B5EF4-FFF2-40B4-BE49-F238E27FC236}">
                <a16:creationId xmlns:a16="http://schemas.microsoft.com/office/drawing/2014/main" id="{4FA25252-B571-D94B-B007-EC2BB7391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884" y="1794367"/>
            <a:ext cx="7529376" cy="3269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A80F749-E4F6-0E42-AC96-27A6B080377F}"/>
              </a:ext>
            </a:extLst>
          </p:cNvPr>
          <p:cNvSpPr/>
          <p:nvPr/>
        </p:nvSpPr>
        <p:spPr>
          <a:xfrm>
            <a:off x="880883" y="5323518"/>
            <a:ext cx="67180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ES" dirty="0">
                <a:hlinkClick r:id="rId3"/>
              </a:rPr>
              <a:t>https://royalsocietypublishing.org/doi/full/10.1098/rsif.2018.0327</a:t>
            </a:r>
            <a:endParaRPr lang="en-E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6E00D1-3894-5D41-8454-2C7C934F2B8E}"/>
              </a:ext>
            </a:extLst>
          </p:cNvPr>
          <p:cNvSpPr/>
          <p:nvPr/>
        </p:nvSpPr>
        <p:spPr>
          <a:xfrm>
            <a:off x="880882" y="5826148"/>
            <a:ext cx="72751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ES" dirty="0">
                <a:hlinkClick r:id="rId4"/>
              </a:rPr>
              <a:t>https://www.abc.net.au/news/science/2018-07-07/culling-dingoes-changes-landscape/9938286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3D9E84-1F34-3543-8C27-D625CC1A5972}"/>
              </a:ext>
            </a:extLst>
          </p:cNvPr>
          <p:cNvSpPr txBox="1"/>
          <p:nvPr/>
        </p:nvSpPr>
        <p:spPr>
          <a:xfrm>
            <a:off x="840828" y="325821"/>
            <a:ext cx="4434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800" b="1" dirty="0"/>
              <a:t>El caso del Dingo australiano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0C47D4-9878-3443-B05D-28676B5DB7D8}"/>
              </a:ext>
            </a:extLst>
          </p:cNvPr>
          <p:cNvSpPr txBox="1"/>
          <p:nvPr/>
        </p:nvSpPr>
        <p:spPr>
          <a:xfrm>
            <a:off x="840828" y="1048738"/>
            <a:ext cx="7704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Las zonas sin dingos tienen menos vegetación y sistemas dunares diferentes a las zonas con dingos.</a:t>
            </a:r>
          </a:p>
        </p:txBody>
      </p:sp>
    </p:spTree>
    <p:extLst>
      <p:ext uri="{BB962C8B-B14F-4D97-AF65-F5344CB8AC3E}">
        <p14:creationId xmlns:p14="http://schemas.microsoft.com/office/powerpoint/2010/main" val="1885119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910506" y="311523"/>
            <a:ext cx="70085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Cascadas tróficas. El ejemplo del lobo en Yellowstone (USA)</a:t>
            </a:r>
          </a:p>
        </p:txBody>
      </p:sp>
      <p:sp>
        <p:nvSpPr>
          <p:cNvPr id="3" name="Rectángulo 2"/>
          <p:cNvSpPr/>
          <p:nvPr/>
        </p:nvSpPr>
        <p:spPr>
          <a:xfrm>
            <a:off x="2166197" y="593350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dirty="0" err="1">
                <a:hlinkClick r:id="rId2"/>
              </a:rPr>
              <a:t>https</a:t>
            </a:r>
            <a:r>
              <a:rPr lang="es-ES" dirty="0">
                <a:hlinkClick r:id="rId2"/>
              </a:rPr>
              <a:t>://</a:t>
            </a:r>
            <a:r>
              <a:rPr lang="es-ES" dirty="0" err="1">
                <a:hlinkClick r:id="rId2"/>
              </a:rPr>
              <a:t>www.yellowstonepark.com</a:t>
            </a:r>
            <a:r>
              <a:rPr lang="es-ES" dirty="0">
                <a:hlinkClick r:id="rId2"/>
              </a:rPr>
              <a:t>/</a:t>
            </a:r>
            <a:r>
              <a:rPr lang="es-ES" dirty="0" err="1">
                <a:hlinkClick r:id="rId2"/>
              </a:rPr>
              <a:t>things</a:t>
            </a:r>
            <a:r>
              <a:rPr lang="es-ES" dirty="0">
                <a:hlinkClick r:id="rId2"/>
              </a:rPr>
              <a:t>-</a:t>
            </a:r>
            <a:r>
              <a:rPr lang="es-ES" dirty="0" err="1">
                <a:hlinkClick r:id="rId2"/>
              </a:rPr>
              <a:t>to</a:t>
            </a:r>
            <a:r>
              <a:rPr lang="es-ES" dirty="0">
                <a:hlinkClick r:id="rId2"/>
              </a:rPr>
              <a:t>-do/</a:t>
            </a:r>
            <a:r>
              <a:rPr lang="es-ES" dirty="0" err="1">
                <a:hlinkClick r:id="rId2"/>
              </a:rPr>
              <a:t>wolf-reintroduction-changes-ecosystem</a:t>
            </a:r>
            <a:endParaRPr lang="es-ES" dirty="0"/>
          </a:p>
        </p:txBody>
      </p:sp>
      <p:pic>
        <p:nvPicPr>
          <p:cNvPr id="4" name="Imagen 3" descr="Screen Shot 2019-04-10 at 00.23.1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06" y="1425821"/>
            <a:ext cx="7346948" cy="415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56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100" y="0"/>
            <a:ext cx="60169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629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hlinkClick r:id="rId2"/>
          </p:cNvPr>
          <p:cNvSpPr/>
          <p:nvPr/>
        </p:nvSpPr>
        <p:spPr>
          <a:xfrm>
            <a:off x="179704" y="6292956"/>
            <a:ext cx="87845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 err="1">
                <a:hlinkClick r:id="rId2"/>
              </a:rPr>
              <a:t>https</a:t>
            </a:r>
            <a:r>
              <a:rPr lang="es-ES" dirty="0">
                <a:hlinkClick r:id="rId2"/>
              </a:rPr>
              <a:t>://</a:t>
            </a:r>
            <a:r>
              <a:rPr lang="es-ES" dirty="0" err="1">
                <a:hlinkClick r:id="rId2"/>
              </a:rPr>
              <a:t>www.sciencedirect.com</a:t>
            </a:r>
            <a:r>
              <a:rPr lang="es-ES" dirty="0">
                <a:hlinkClick r:id="rId2"/>
              </a:rPr>
              <a:t>/</a:t>
            </a:r>
            <a:r>
              <a:rPr lang="es-ES" dirty="0" err="1">
                <a:hlinkClick r:id="rId2"/>
              </a:rPr>
              <a:t>science</a:t>
            </a:r>
            <a:r>
              <a:rPr lang="es-ES" dirty="0">
                <a:hlinkClick r:id="rId2"/>
              </a:rPr>
              <a:t>/</a:t>
            </a:r>
            <a:r>
              <a:rPr lang="es-ES" dirty="0" err="1">
                <a:hlinkClick r:id="rId2"/>
              </a:rPr>
              <a:t>article</a:t>
            </a:r>
            <a:r>
              <a:rPr lang="es-ES" dirty="0">
                <a:hlinkClick r:id="rId2"/>
              </a:rPr>
              <a:t>/</a:t>
            </a:r>
            <a:r>
              <a:rPr lang="es-ES" dirty="0" err="1">
                <a:hlinkClick r:id="rId2"/>
              </a:rPr>
              <a:t>pii</a:t>
            </a:r>
            <a:r>
              <a:rPr lang="es-ES" dirty="0">
                <a:hlinkClick r:id="rId2"/>
              </a:rPr>
              <a:t>/S0006320711004046?via%3Dihub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054" y="176217"/>
            <a:ext cx="6890119" cy="611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945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136" y="0"/>
            <a:ext cx="3117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364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0"/>
            <a:ext cx="48471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55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313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2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Screen Shot 2019-04-10 at 00.26.5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988" y="2096796"/>
            <a:ext cx="4245192" cy="3378826"/>
          </a:xfrm>
          <a:prstGeom prst="rect">
            <a:avLst/>
          </a:prstGeom>
        </p:spPr>
      </p:pic>
      <p:pic>
        <p:nvPicPr>
          <p:cNvPr id="5" name="Imagen 4" descr="Screen Shot 2019-04-10 at 00.25.4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00" y="2096795"/>
            <a:ext cx="4270700" cy="3378827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922480" y="5559485"/>
            <a:ext cx="3031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Yellowstone: 898.300 Has 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5544300" y="5559485"/>
            <a:ext cx="3031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Sierra Nevada: 171.000 Has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1042280" y="479266"/>
            <a:ext cx="70803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¿Esperaríamos resultados similares si se reintrodujera el lobo en nuestra región?</a:t>
            </a:r>
          </a:p>
        </p:txBody>
      </p:sp>
    </p:spTree>
    <p:extLst>
      <p:ext uri="{BB962C8B-B14F-4D97-AF65-F5344CB8AC3E}">
        <p14:creationId xmlns:p14="http://schemas.microsoft.com/office/powerpoint/2010/main" val="627777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AEBD02-496B-1D4E-9A47-BDA5F66C57D4}"/>
              </a:ext>
            </a:extLst>
          </p:cNvPr>
          <p:cNvSpPr txBox="1"/>
          <p:nvPr/>
        </p:nvSpPr>
        <p:spPr>
          <a:xfrm>
            <a:off x="840828" y="325821"/>
            <a:ext cx="44342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800" b="1" dirty="0"/>
              <a:t>El caso del Dingo australiano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D09FAF-C1D5-7545-AF31-A3CA850F4A45}"/>
              </a:ext>
            </a:extLst>
          </p:cNvPr>
          <p:cNvSpPr/>
          <p:nvPr/>
        </p:nvSpPr>
        <p:spPr>
          <a:xfrm>
            <a:off x="840828" y="4040080"/>
            <a:ext cx="565982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hlinkClick r:id="rId2"/>
              </a:rPr>
              <a:t>https://</a:t>
            </a:r>
            <a:r>
              <a:rPr lang="en-GB" sz="1200" dirty="0" err="1">
                <a:hlinkClick r:id="rId2"/>
              </a:rPr>
              <a:t>twitter.com</a:t>
            </a:r>
            <a:r>
              <a:rPr lang="en-GB" sz="1200" dirty="0">
                <a:hlinkClick r:id="rId2"/>
              </a:rPr>
              <a:t>/IPBES/status/1219582337299685376?s=20</a:t>
            </a:r>
            <a:endParaRPr lang="en-E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B1AF44-8963-E045-A316-DECF28C337A5}"/>
              </a:ext>
            </a:extLst>
          </p:cNvPr>
          <p:cNvSpPr txBox="1"/>
          <p:nvPr/>
        </p:nvSpPr>
        <p:spPr>
          <a:xfrm>
            <a:off x="840829" y="1048738"/>
            <a:ext cx="412005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Perros salvajes que abundan en ciertas zonas de Australia. En 1880 se construyó una gran valla (3000 Km) para impedir que llegaran a ciertas zonas. Se quería evitar que depredaran sobre el ganado doméstico.</a:t>
            </a:r>
          </a:p>
          <a:p>
            <a:endParaRPr lang="en-ES" dirty="0"/>
          </a:p>
          <a:p>
            <a:r>
              <a:rPr lang="en-ES" dirty="0"/>
              <a:t>Su eliminación de buena parte del territorio ha provocado una cascada trófica en un ecosistema semiárido.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B8D55A-6CD8-3C48-9CCC-311379941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502" y="1353538"/>
            <a:ext cx="3506044" cy="497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0049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1239</TotalTime>
  <Words>242</Words>
  <Application>Microsoft Macintosh PowerPoint</Application>
  <PresentationFormat>On-screen Show (4:3)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Francisco Bonet</dc:creator>
  <cp:keywords/>
  <dc:description/>
  <cp:lastModifiedBy>Francisco Javier Bonet García</cp:lastModifiedBy>
  <cp:revision>14</cp:revision>
  <dcterms:created xsi:type="dcterms:W3CDTF">2019-04-09T22:03:14Z</dcterms:created>
  <dcterms:modified xsi:type="dcterms:W3CDTF">2020-04-23T08:01:41Z</dcterms:modified>
  <cp:category/>
</cp:coreProperties>
</file>

<file path=docProps/thumbnail.jpeg>
</file>